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Lato Black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9F2789F-4415-423D-A503-EECA5EB7140E}">
  <a:tblStyle styleId="{89F2789F-4415-423D-A503-EECA5EB7140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4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LatoBlack-boldItalic.fntdata"/><Relationship Id="rId25" Type="http://schemas.openxmlformats.org/officeDocument/2006/relationships/slide" Target="slides/slide19.xml"/><Relationship Id="rId47" Type="http://schemas.openxmlformats.org/officeDocument/2006/relationships/font" Target="fonts/LatoBlack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8994a54f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8994a54f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8994a54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8994a54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8994a54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8994a54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8a3d9b94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8a3d9b94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8994a54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8994a54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994a54f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994a54f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8994a54f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8994a54f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8994a54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8994a54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8994a54f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8994a54f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8994a54f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8994a54f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8994a54f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8994a54f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8994a54f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8994a54f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8994a54f5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8994a54f5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8994a54f5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8994a54f5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8a3d9b947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8a3d9b947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8a3e6c8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8a3e6c8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86e56d5d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86e56d5d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Dannon live cultures as starter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Didn’t have 6 hours so similuated fermentation at different extents in 2-hour period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86e56d5d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86e56d5d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89b8fa7c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89b8fa7c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8994a54f5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8994a54f5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8994a54f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8994a54f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8994a54f5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8994a54f5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8994a54f5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8994a54f5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8994a54f5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8994a54f5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8994a54f5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8994a54f5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8a3d9b947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8a3d9b947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8994a54f5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8994a54f5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8994a54f5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8994a54f5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8a3d9b94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8a3d9b94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8a3d9b947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8a3d9b947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a3d9b947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a3d9b947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994a54f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994a54f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Relationship Id="rId4" Type="http://schemas.openxmlformats.org/officeDocument/2006/relationships/image" Target="../media/image39.jpg"/><Relationship Id="rId5" Type="http://schemas.openxmlformats.org/officeDocument/2006/relationships/image" Target="../media/image38.jpg"/><Relationship Id="rId6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Dehydrated</a:t>
            </a:r>
            <a:r>
              <a:rPr lang="en"/>
              <a:t> High-Protein Yogurt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1: Kathryn Atherton, Rohit Chatterjee, Barbara McAnulty, and Hannah O’Neill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27663" y="587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and Energy Balances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263" y="1549050"/>
            <a:ext cx="6527475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>
            <p:ph type="title"/>
          </p:nvPr>
        </p:nvSpPr>
        <p:spPr>
          <a:xfrm>
            <a:off x="669625" y="-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2: Concentration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446825" y="585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Design, Process, Sizing, Performance</a:t>
            </a:r>
            <a:endParaRPr sz="2400"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049" y="1277300"/>
            <a:ext cx="2246438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/>
          <p:nvPr/>
        </p:nvSpPr>
        <p:spPr>
          <a:xfrm>
            <a:off x="7771675" y="4084250"/>
            <a:ext cx="874800" cy="2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6583863" y="4185950"/>
            <a:ext cx="21441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Pall Corporation Microfiltration System</a:t>
            </a:r>
            <a:endParaRPr i="1" sz="80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75" y="1932363"/>
            <a:ext cx="6034874" cy="18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type="title"/>
          </p:nvPr>
        </p:nvSpPr>
        <p:spPr>
          <a:xfrm>
            <a:off x="669625" y="-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2: Concentration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2: Concentration</a:t>
            </a:r>
            <a:endParaRPr sz="2000"/>
          </a:p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Curve</a:t>
            </a:r>
            <a:endParaRPr sz="2400"/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3670" l="0" r="0" t="0"/>
          <a:stretch/>
        </p:blipFill>
        <p:spPr>
          <a:xfrm>
            <a:off x="1755463" y="1466050"/>
            <a:ext cx="5633077" cy="32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669625" y="-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3: </a:t>
            </a:r>
            <a:r>
              <a:rPr lang="en" sz="2000"/>
              <a:t>Yogurt Fermentation</a:t>
            </a:r>
            <a:endParaRPr sz="2000"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3175" y="620875"/>
            <a:ext cx="3356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Coagulate proteins in milk via lactic acid bacteria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4971600" y="666800"/>
            <a:ext cx="2856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Make lactic acid from lactose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780125" y="41870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Goals: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780125" y="1327225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Traditional Method</a:t>
            </a: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803450" y="314565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Alternatives</a:t>
            </a: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50" y="1420100"/>
            <a:ext cx="39719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375" y="1420100"/>
            <a:ext cx="3905250" cy="218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5"/>
          <p:cNvCxnSpPr/>
          <p:nvPr/>
        </p:nvCxnSpPr>
        <p:spPr>
          <a:xfrm>
            <a:off x="4571800" y="1338000"/>
            <a:ext cx="0" cy="2221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 txBox="1"/>
          <p:nvPr/>
        </p:nvSpPr>
        <p:spPr>
          <a:xfrm>
            <a:off x="581775" y="4464750"/>
            <a:ext cx="82458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Santiago, G. Trujillo-De, et al. “Elaboration of a Probiotic Oblea from Whey Fermented Using Lactobacillus Acidophilus or Bifidobacterium Infantis.” </a:t>
            </a:r>
            <a:r>
              <a:rPr i="1" lang="en" sz="1100"/>
              <a:t>Journal of Dairy Science</a:t>
            </a:r>
            <a:r>
              <a:rPr lang="en" sz="1100"/>
              <a:t>, vol. 95, no. 12, 2012, pp. 6897–6904., doi:10.3168/jds.2012-5418.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669625" y="-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Yogurt Fermentation: Goals &amp; Alternatives</a:t>
            </a:r>
            <a:endParaRPr sz="2000"/>
          </a:p>
        </p:txBody>
      </p:sp>
      <p:sp>
        <p:nvSpPr>
          <p:cNvPr id="200" name="Google Shape;200;p26"/>
          <p:cNvSpPr txBox="1"/>
          <p:nvPr/>
        </p:nvSpPr>
        <p:spPr>
          <a:xfrm>
            <a:off x="4971600" y="666800"/>
            <a:ext cx="2856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Make lactic acid from lactose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780125" y="1327225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Traditional Method: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780125" y="264320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Alternatives: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723175" y="2960600"/>
            <a:ext cx="70476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Vary type of bacteria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 protein powder (to reduce need to concentrate)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 lactose (because of loss during microfiltration)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727250" y="1688025"/>
            <a:ext cx="70476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i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Lactobacillus bulgaricus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i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Streptococcus thermophilus</a:t>
            </a:r>
            <a:endParaRPr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Regular milk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290825" y="1748475"/>
            <a:ext cx="489300" cy="22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256525" y="3893150"/>
            <a:ext cx="489300" cy="22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723175" y="620875"/>
            <a:ext cx="3356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Coagulate proteins in milk via lactic acid bacteria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780125" y="41870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Goals: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729450" y="538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and Energy Balances</a:t>
            </a:r>
            <a:endParaRPr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729450" y="1608725"/>
            <a:ext cx="7688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milk after microfiltration + starter culture + extra lactose  → yogurt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277.6kg                                    ~0kg                     8kg             </a:t>
            </a:r>
            <a:r>
              <a:rPr lang="en"/>
              <a:t>→ </a:t>
            </a:r>
            <a:r>
              <a:rPr lang="en"/>
              <a:t>     285.6kg                                     .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780125" y="1327225"/>
            <a:ext cx="3489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Overall Fermentation Mass Balance</a:t>
            </a: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770050" y="241305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Lactose</a:t>
            </a: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 Mass Balance: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1004900" y="2778550"/>
            <a:ext cx="72063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10.8 kg lactose (milk)                         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9.9 kg glucose → 9.9 kg lactic acid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 kg lactose (additive)                      8.9 kg galactose </a:t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 rot="8100000">
            <a:off x="2955718" y="2951222"/>
            <a:ext cx="281711" cy="271105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780125" y="3571300"/>
            <a:ext cx="3909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Design Equations &amp; Energy</a:t>
            </a: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 Balance: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880550" y="3906550"/>
            <a:ext cx="4179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m</a:t>
            </a:r>
            <a:r>
              <a:rPr baseline="-25000" lang="en" sz="1000"/>
              <a:t>milk</a:t>
            </a:r>
            <a:r>
              <a:rPr lang="en" sz="1000"/>
              <a:t>C</a:t>
            </a:r>
            <a:r>
              <a:rPr baseline="-25000" lang="en" sz="1000"/>
              <a:t>p,m</a:t>
            </a:r>
            <a:r>
              <a:rPr lang="en" sz="1000"/>
              <a:t>T</a:t>
            </a:r>
            <a:r>
              <a:rPr baseline="-25000" lang="en" sz="1000"/>
              <a:t>m</a:t>
            </a:r>
            <a:r>
              <a:rPr lang="en" sz="1000"/>
              <a:t>=m</a:t>
            </a:r>
            <a:r>
              <a:rPr baseline="-25000" lang="en" sz="1000"/>
              <a:t>water</a:t>
            </a:r>
            <a:r>
              <a:rPr lang="en" sz="1000"/>
              <a:t>C</a:t>
            </a:r>
            <a:r>
              <a:rPr baseline="-25000" lang="en" sz="1000"/>
              <a:t>p,w</a:t>
            </a:r>
            <a:r>
              <a:rPr lang="en" sz="1000"/>
              <a:t>T</a:t>
            </a:r>
            <a:r>
              <a:rPr baseline="-25000" lang="en" sz="1000"/>
              <a:t>w</a:t>
            </a:r>
            <a:endParaRPr baseline="-25000" sz="10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277.6 kg/h * 3.93 kJ/kgK * (50-40)= m</a:t>
            </a:r>
            <a:r>
              <a:rPr baseline="-25000" lang="en" sz="1000"/>
              <a:t>water</a:t>
            </a:r>
            <a:r>
              <a:rPr lang="en" sz="1000"/>
              <a:t> kg/h *4.1855 kJ/kgK *(10-5)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m</a:t>
            </a:r>
            <a:r>
              <a:rPr baseline="-25000" lang="en" sz="1000"/>
              <a:t>water</a:t>
            </a:r>
            <a:r>
              <a:rPr lang="en" sz="1000"/>
              <a:t> = 521.3 kg/h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325200" y="3948475"/>
            <a:ext cx="36201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</a:t>
            </a:r>
            <a:r>
              <a:rPr baseline="-25000" lang="en" sz="1000"/>
              <a:t>water</a:t>
            </a:r>
            <a:r>
              <a:rPr lang="en" sz="1000"/>
              <a:t>C</a:t>
            </a:r>
            <a:r>
              <a:rPr baseline="-25000" lang="en" sz="1000"/>
              <a:t>p,w</a:t>
            </a:r>
            <a:r>
              <a:rPr lang="en" sz="1000"/>
              <a:t>T</a:t>
            </a:r>
            <a:r>
              <a:rPr baseline="-25000" lang="en" sz="1000"/>
              <a:t>w</a:t>
            </a:r>
            <a:r>
              <a:rPr lang="en" sz="1000"/>
              <a:t> = UAT</a:t>
            </a:r>
            <a:r>
              <a:rPr baseline="-25000" lang="en" sz="1000"/>
              <a:t>ln</a:t>
            </a:r>
            <a:r>
              <a:rPr lang="en" sz="1000"/>
              <a:t> =10909.7 KJ/h = 3030.5 J/s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where U is ~1700 W/m</a:t>
            </a:r>
            <a:r>
              <a:rPr baseline="30000" lang="en" sz="1000"/>
              <a:t>2</a:t>
            </a:r>
            <a:r>
              <a:rPr lang="en" sz="1000"/>
              <a:t>K from Geankoplis,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A =  0.098 m</a:t>
            </a:r>
            <a:r>
              <a:rPr baseline="30000" lang="en" sz="1000"/>
              <a:t>2</a:t>
            </a:r>
            <a:endParaRPr baseline="3000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7"/>
          <p:cNvCxnSpPr/>
          <p:nvPr/>
        </p:nvCxnSpPr>
        <p:spPr>
          <a:xfrm>
            <a:off x="5059550" y="3901450"/>
            <a:ext cx="1500" cy="882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7"/>
          <p:cNvSpPr txBox="1"/>
          <p:nvPr>
            <p:ph type="title"/>
          </p:nvPr>
        </p:nvSpPr>
        <p:spPr>
          <a:xfrm>
            <a:off x="669625" y="-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3: Yogurt Fermentation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and Equipment Sizing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238400" y="2158475"/>
            <a:ext cx="3731100" cy="25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Temperature: 40C (controlled by water jacket)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Vessel volume: 2000L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Fermentation, fill, or empty time: 6 hours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Pre-fermentation heat </a:t>
            </a:r>
            <a:r>
              <a:rPr lang="en"/>
              <a:t>exchanger: A =  0.098 m</a:t>
            </a:r>
            <a:r>
              <a:rPr baseline="30000" lang="en"/>
              <a:t>2</a:t>
            </a:r>
            <a:endParaRPr baseline="30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Post-fermentation heat exchanger: A =  1.87 m</a:t>
            </a:r>
            <a:r>
              <a:rPr baseline="30000" lang="en"/>
              <a:t>2</a:t>
            </a:r>
            <a:endParaRPr baseline="30000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3930713" y="2111850"/>
            <a:ext cx="1282575" cy="17321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5613225" y="2111850"/>
            <a:ext cx="1282575" cy="17321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7259750" y="2111850"/>
            <a:ext cx="1282575" cy="17321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4355013" y="3182175"/>
            <a:ext cx="433976" cy="2288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Lato;900"/>
              </a:rPr>
              <a:t>Fill</a:t>
            </a:r>
          </a:p>
        </p:txBody>
      </p:sp>
      <p:sp>
        <p:nvSpPr>
          <p:cNvPr id="234" name="Google Shape;234;p28"/>
          <p:cNvSpPr/>
          <p:nvPr/>
        </p:nvSpPr>
        <p:spPr>
          <a:xfrm>
            <a:off x="5664600" y="3182175"/>
            <a:ext cx="1164874" cy="2288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Lato;900"/>
              </a:rPr>
              <a:t>Ferment</a:t>
            </a:r>
          </a:p>
        </p:txBody>
      </p:sp>
      <p:sp>
        <p:nvSpPr>
          <p:cNvPr id="235" name="Google Shape;235;p28"/>
          <p:cNvSpPr/>
          <p:nvPr/>
        </p:nvSpPr>
        <p:spPr>
          <a:xfrm>
            <a:off x="7413275" y="3160538"/>
            <a:ext cx="975520" cy="2720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Lato;900"/>
              </a:rPr>
              <a:t>Empty</a:t>
            </a:r>
          </a:p>
        </p:txBody>
      </p:sp>
      <p:cxnSp>
        <p:nvCxnSpPr>
          <p:cNvPr id="236" name="Google Shape;236;p28"/>
          <p:cNvCxnSpPr>
            <a:endCxn id="230" idx="1"/>
          </p:cNvCxnSpPr>
          <p:nvPr/>
        </p:nvCxnSpPr>
        <p:spPr>
          <a:xfrm>
            <a:off x="4561800" y="1502850"/>
            <a:ext cx="10200" cy="60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8"/>
          <p:cNvCxnSpPr/>
          <p:nvPr/>
        </p:nvCxnSpPr>
        <p:spPr>
          <a:xfrm>
            <a:off x="7963875" y="3843975"/>
            <a:ext cx="0" cy="59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8"/>
          <p:cNvCxnSpPr/>
          <p:nvPr/>
        </p:nvCxnSpPr>
        <p:spPr>
          <a:xfrm>
            <a:off x="5940875" y="1519750"/>
            <a:ext cx="0" cy="59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8"/>
          <p:cNvCxnSpPr/>
          <p:nvPr/>
        </p:nvCxnSpPr>
        <p:spPr>
          <a:xfrm>
            <a:off x="6542850" y="1519750"/>
            <a:ext cx="0" cy="59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8"/>
          <p:cNvSpPr txBox="1"/>
          <p:nvPr/>
        </p:nvSpPr>
        <p:spPr>
          <a:xfrm>
            <a:off x="4003925" y="960825"/>
            <a:ext cx="1282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Milk from microfiltration</a:t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7398825" y="4345750"/>
            <a:ext cx="1282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Yogurt to spray drying</a:t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5460825" y="960825"/>
            <a:ext cx="879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 Culture</a:t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6269150" y="976150"/>
            <a:ext cx="879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Lactose</a:t>
            </a:r>
            <a:endParaRPr/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669625" y="-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3: Yogurt Fermentation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727650" y="52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Curve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275" y="1428750"/>
            <a:ext cx="5969926" cy="35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7370900" y="2957400"/>
            <a:ext cx="8571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30C</a:t>
            </a:r>
            <a:endParaRPr/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7370900" y="1966800"/>
            <a:ext cx="8571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37C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7370900" y="2271600"/>
            <a:ext cx="8571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45</a:t>
            </a:r>
            <a:r>
              <a:rPr lang="en"/>
              <a:t>C</a:t>
            </a:r>
            <a:endParaRPr/>
          </a:p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669625" y="-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3: Yogurt Fermentation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730000" y="116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Operation 4: Spray Drying</a:t>
            </a:r>
            <a:endParaRPr/>
          </a:p>
        </p:txBody>
      </p:sp>
      <p:sp>
        <p:nvSpPr>
          <p:cNvPr id="260" name="Google Shape;260;p30"/>
          <p:cNvSpPr txBox="1"/>
          <p:nvPr>
            <p:ph idx="1" type="subTitle"/>
          </p:nvPr>
        </p:nvSpPr>
        <p:spPr>
          <a:xfrm>
            <a:off x="730000" y="14962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remove moisture from the yogurt to increase shelf life and stability of the final product with minimal damage to the microstructure of the yogurt.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en"/>
              <a:t>Relatively high rate of survival of bacteria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en"/>
              <a:t>Industry standard process for dairy products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en"/>
              <a:t>Cost-effective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en"/>
              <a:t>Retains color and taste generally well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High temperature process</a:t>
            </a:r>
            <a:endParaRPr/>
          </a:p>
        </p:txBody>
      </p:sp>
      <p:sp>
        <p:nvSpPr>
          <p:cNvPr id="261" name="Google Shape;261;p30"/>
          <p:cNvSpPr txBox="1"/>
          <p:nvPr>
            <p:ph idx="2" type="body"/>
          </p:nvPr>
        </p:nvSpPr>
        <p:spPr>
          <a:xfrm>
            <a:off x="5117900" y="133425"/>
            <a:ext cx="34308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viable alternative: Freeze drying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Best retention of bacterial survival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Lower temperature than spray drying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Expensive</a:t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01" y="1078801"/>
            <a:ext cx="4061517" cy="228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900" y="1078795"/>
            <a:ext cx="4061526" cy="228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0900" y="1078795"/>
            <a:ext cx="4061526" cy="228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900" y="1078800"/>
            <a:ext cx="4061526" cy="228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0900" y="1078800"/>
            <a:ext cx="4061526" cy="228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0902" y="1078800"/>
            <a:ext cx="4061526" cy="22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>
            <p:ph idx="2" type="body"/>
          </p:nvPr>
        </p:nvSpPr>
        <p:spPr>
          <a:xfrm>
            <a:off x="5174751" y="3414625"/>
            <a:ext cx="34308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Mass Balance Result: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Remove 236.19 kg water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Require 1505.35 kg dry air (Psychrometrics, initial and final temperatures and humidities)</a:t>
            </a:r>
            <a:endParaRPr/>
          </a:p>
        </p:txBody>
      </p:sp>
      <p:sp>
        <p:nvSpPr>
          <p:cNvPr id="269" name="Google Shape;269;p30"/>
          <p:cNvSpPr txBox="1"/>
          <p:nvPr>
            <p:ph idx="2" type="body"/>
          </p:nvPr>
        </p:nvSpPr>
        <p:spPr>
          <a:xfrm>
            <a:off x="5174738" y="4385100"/>
            <a:ext cx="34308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Energy </a:t>
            </a:r>
            <a:r>
              <a:rPr lang="en"/>
              <a:t>Balance Result: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Final temperature of the yogurt is 40</a:t>
            </a:r>
            <a:r>
              <a:rPr baseline="30000" lang="en"/>
              <a:t>o</a:t>
            </a:r>
            <a:r>
              <a:rPr lang="en"/>
              <a:t>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730000" y="-1291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Process and Equipment Sizing</a:t>
            </a:r>
            <a:endParaRPr/>
          </a:p>
        </p:txBody>
      </p:sp>
      <p:sp>
        <p:nvSpPr>
          <p:cNvPr id="275" name="Google Shape;275;p31"/>
          <p:cNvSpPr txBox="1"/>
          <p:nvPr>
            <p:ph idx="1" type="subTitle"/>
          </p:nvPr>
        </p:nvSpPr>
        <p:spPr>
          <a:xfrm>
            <a:off x="586000" y="1405650"/>
            <a:ext cx="3300900" cy="3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277.6 kg yogurt per hour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Residence time of each particle in the dryer is ~10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mass of air (mass balance):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baseline="-25000" lang="en"/>
              <a:t>dryer</a:t>
            </a:r>
            <a:r>
              <a:rPr lang="en"/>
              <a:t> = 204.73 m</a:t>
            </a:r>
            <a:r>
              <a:rPr baseline="30000" lang="en"/>
              <a:t>3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Should be as tall as reasonably possible  to increase residence time and thus decrease final moisture content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 = 5 m; H = 10.43 m (cylindrical)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521600"/>
            <a:ext cx="4451450" cy="250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>
            <p:ph idx="2" type="body"/>
          </p:nvPr>
        </p:nvSpPr>
        <p:spPr>
          <a:xfrm>
            <a:off x="5223475" y="3239850"/>
            <a:ext cx="3300900" cy="32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From this performance curve, we should design the system such that the air velocity is high to decrease the required residence time.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729450" y="60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Plackett-Burman </a:t>
            </a:r>
            <a:r>
              <a:rPr lang="en"/>
              <a:t>DOE</a:t>
            </a:r>
            <a:endParaRPr/>
          </a:p>
        </p:txBody>
      </p:sp>
      <p:graphicFrame>
        <p:nvGraphicFramePr>
          <p:cNvPr id="288" name="Google Shape;288;p33"/>
          <p:cNvGraphicFramePr/>
          <p:nvPr/>
        </p:nvGraphicFramePr>
        <p:xfrm>
          <a:off x="543475" y="13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{89F2789F-4415-423D-A503-EECA5EB7140E}</a:tableStyleId>
              </a:tblPr>
              <a:tblGrid>
                <a:gridCol w="564800"/>
                <a:gridCol w="382850"/>
                <a:gridCol w="440500"/>
                <a:gridCol w="382850"/>
                <a:gridCol w="382850"/>
                <a:gridCol w="382850"/>
                <a:gridCol w="448800"/>
                <a:gridCol w="382850"/>
                <a:gridCol w="382850"/>
                <a:gridCol w="382850"/>
                <a:gridCol w="506975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57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Variables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 of Fermentation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Concentration of Starter Culture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Fermenter Height:D Ratio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Fermentation Ending pH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Amount of Added Lactose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Amount of added Protein Powder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Time in Holding Tube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 of Concentration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Filter Pore Size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Protein Concentration after Conc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Membrane Flux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Dryer Air Velocity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Dryer Inlet Air Temperature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Droplet Size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Dryer Inlet Yogurt Temp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Dryer Residence Time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Dummy 17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Dummy 18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Dummy 19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463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Runs (#variables +1)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  <a:tc vMerge="1"/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2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3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4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5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6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7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8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9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10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11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12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13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14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15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16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17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18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19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20</a:t>
                      </a:r>
                      <a:endParaRPr b="1"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-1</a:t>
                      </a:r>
                      <a:endParaRPr sz="6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Pasteurization Experimentation</a:t>
            </a:r>
            <a:endParaRPr/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676" y="2255101"/>
            <a:ext cx="2951273" cy="221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00" y="2305825"/>
            <a:ext cx="3768492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>
            <p:ph idx="1" type="body"/>
          </p:nvPr>
        </p:nvSpPr>
        <p:spPr>
          <a:xfrm>
            <a:off x="729450" y="1240675"/>
            <a:ext cx="7688700" cy="10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Batch system to 65 ℃ for 30 minutes</a:t>
            </a:r>
            <a:endParaRPr/>
          </a:p>
          <a:p>
            <a:pPr indent="-311150" lvl="0" marL="45720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Difficulty maintaining temperature </a:t>
            </a:r>
            <a:endParaRPr/>
          </a:p>
          <a:p>
            <a:pPr indent="-311150" lvl="0" marL="457200" rtl="0" algn="l">
              <a:lnSpc>
                <a:spcPct val="114000"/>
              </a:lnSpc>
              <a:spcBef>
                <a:spcPts val="200"/>
              </a:spcBef>
              <a:spcAft>
                <a:spcPts val="200"/>
              </a:spcAft>
              <a:buSzPts val="1300"/>
              <a:buChar char="❏"/>
            </a:pPr>
            <a:r>
              <a:rPr lang="en"/>
              <a:t>Inconsistent heat transfer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Concentration Experimentation </a:t>
            </a:r>
            <a:endParaRPr/>
          </a:p>
        </p:txBody>
      </p:sp>
      <p:sp>
        <p:nvSpPr>
          <p:cNvPr id="302" name="Google Shape;302;p35"/>
          <p:cNvSpPr txBox="1"/>
          <p:nvPr>
            <p:ph idx="1" type="body"/>
          </p:nvPr>
        </p:nvSpPr>
        <p:spPr>
          <a:xfrm>
            <a:off x="729450" y="2078875"/>
            <a:ext cx="31866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 sz="1400"/>
              <a:t>Protein Quantification:	 Kjeldahl Method [Nitrogen Composition of Fluid]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 sz="1400"/>
              <a:t>Protein Fractionation:           SDS-Page Gel / Chromatography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175" y="1418775"/>
            <a:ext cx="2238638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/>
          <p:nvPr/>
        </p:nvSpPr>
        <p:spPr>
          <a:xfrm>
            <a:off x="6148450" y="4403625"/>
            <a:ext cx="21441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Okos’ Microfiltration System</a:t>
            </a:r>
            <a:endParaRPr i="1"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Yogurt Fermentation Experimentation: Initial pH</a:t>
            </a:r>
            <a:endParaRPr sz="2500"/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175" y="1847875"/>
            <a:ext cx="2127276" cy="212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4">
            <a:alphaModFix/>
          </a:blip>
          <a:srcRect b="3460" l="16822" r="14876" t="5704"/>
          <a:stretch/>
        </p:blipFill>
        <p:spPr>
          <a:xfrm>
            <a:off x="131925" y="1875975"/>
            <a:ext cx="1463850" cy="19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/>
          <p:nvPr/>
        </p:nvSpPr>
        <p:spPr>
          <a:xfrm>
            <a:off x="7983150" y="4012525"/>
            <a:ext cx="925352" cy="3881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944E04"/>
                </a:solidFill>
                <a:latin typeface="Roboto Slab"/>
              </a:rPr>
              <a:t>6.80</a:t>
            </a:r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775" y="2414525"/>
            <a:ext cx="1006274" cy="14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488" y="2414525"/>
            <a:ext cx="1006274" cy="14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5763" y="2414525"/>
            <a:ext cx="1006274" cy="14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9475" y="2414525"/>
            <a:ext cx="1006274" cy="14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750" y="2414525"/>
            <a:ext cx="1006274" cy="14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2025" y="2439875"/>
            <a:ext cx="1006274" cy="14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339350" y="3943425"/>
            <a:ext cx="1053816" cy="37748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CE5CD"/>
                </a:solidFill>
                <a:latin typeface="Roboto Slab"/>
              </a:rPr>
              <a:t>4.41</a:t>
            </a:r>
          </a:p>
        </p:txBody>
      </p:sp>
      <p:sp>
        <p:nvSpPr>
          <p:cNvPr id="320" name="Google Shape;320;p36"/>
          <p:cNvSpPr/>
          <p:nvPr/>
        </p:nvSpPr>
        <p:spPr>
          <a:xfrm>
            <a:off x="1846925" y="3867225"/>
            <a:ext cx="534023" cy="235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9CB9C"/>
                </a:solidFill>
                <a:latin typeface="Roboto Slab"/>
              </a:rPr>
              <a:t>5.19</a:t>
            </a:r>
          </a:p>
        </p:txBody>
      </p:sp>
      <p:sp>
        <p:nvSpPr>
          <p:cNvPr id="321" name="Google Shape;321;p36"/>
          <p:cNvSpPr/>
          <p:nvPr/>
        </p:nvSpPr>
        <p:spPr>
          <a:xfrm>
            <a:off x="2837525" y="3867225"/>
            <a:ext cx="576421" cy="235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6B26B"/>
                </a:solidFill>
                <a:latin typeface="Roboto Slab"/>
              </a:rPr>
              <a:t>5.40</a:t>
            </a:r>
          </a:p>
        </p:txBody>
      </p:sp>
      <p:sp>
        <p:nvSpPr>
          <p:cNvPr id="322" name="Google Shape;322;p36"/>
          <p:cNvSpPr/>
          <p:nvPr/>
        </p:nvSpPr>
        <p:spPr>
          <a:xfrm>
            <a:off x="3904325" y="3867225"/>
            <a:ext cx="562704" cy="232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69138"/>
                </a:solidFill>
                <a:latin typeface="Roboto Slab"/>
              </a:rPr>
              <a:t>5.75</a:t>
            </a:r>
          </a:p>
        </p:txBody>
      </p:sp>
      <p:sp>
        <p:nvSpPr>
          <p:cNvPr id="323" name="Google Shape;323;p36"/>
          <p:cNvSpPr/>
          <p:nvPr/>
        </p:nvSpPr>
        <p:spPr>
          <a:xfrm>
            <a:off x="4894925" y="3867225"/>
            <a:ext cx="574239" cy="235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CB7F31"/>
                </a:solidFill>
                <a:latin typeface="Roboto Slab"/>
              </a:rPr>
              <a:t>5.90</a:t>
            </a:r>
          </a:p>
        </p:txBody>
      </p:sp>
      <p:sp>
        <p:nvSpPr>
          <p:cNvPr id="324" name="Google Shape;324;p36"/>
          <p:cNvSpPr/>
          <p:nvPr/>
        </p:nvSpPr>
        <p:spPr>
          <a:xfrm>
            <a:off x="5885525" y="3867225"/>
            <a:ext cx="542129" cy="235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CB6A06"/>
                </a:solidFill>
                <a:latin typeface="Roboto Slab"/>
              </a:rPr>
              <a:t>6.10</a:t>
            </a:r>
          </a:p>
        </p:txBody>
      </p:sp>
      <p:sp>
        <p:nvSpPr>
          <p:cNvPr id="325" name="Google Shape;325;p36"/>
          <p:cNvSpPr/>
          <p:nvPr/>
        </p:nvSpPr>
        <p:spPr>
          <a:xfrm>
            <a:off x="6952325" y="3867225"/>
            <a:ext cx="577980" cy="235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D6306"/>
                </a:solidFill>
                <a:latin typeface="Roboto Slab"/>
              </a:rPr>
              <a:t>6.42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7"/>
          <p:cNvPicPr preferRelativeResize="0"/>
          <p:nvPr/>
        </p:nvPicPr>
        <p:blipFill rotWithShape="1">
          <a:blip r:embed="rId3">
            <a:alphaModFix/>
          </a:blip>
          <a:srcRect b="5084" l="0" r="0" t="12243"/>
          <a:stretch/>
        </p:blipFill>
        <p:spPr>
          <a:xfrm>
            <a:off x="3429000" y="1715575"/>
            <a:ext cx="5669193" cy="28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 rotWithShape="1">
          <a:blip r:embed="rId4">
            <a:alphaModFix/>
          </a:blip>
          <a:srcRect b="0" l="0" r="0" t="10682"/>
          <a:stretch/>
        </p:blipFill>
        <p:spPr>
          <a:xfrm rot="-5400000">
            <a:off x="273825" y="1439500"/>
            <a:ext cx="2806275" cy="33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Yogurt Fermentation: Beaker pH Profiles</a:t>
            </a:r>
            <a:endParaRPr sz="2500"/>
          </a:p>
        </p:txBody>
      </p:sp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448700" y="4675675"/>
            <a:ext cx="48252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Power usage: 140 J for a 2 hour batch process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8"/>
          <p:cNvPicPr preferRelativeResize="0"/>
          <p:nvPr/>
        </p:nvPicPr>
        <p:blipFill rotWithShape="1">
          <a:blip r:embed="rId3">
            <a:alphaModFix/>
          </a:blip>
          <a:srcRect b="10028" l="18335" r="18763" t="5909"/>
          <a:stretch/>
        </p:blipFill>
        <p:spPr>
          <a:xfrm>
            <a:off x="112800" y="187200"/>
            <a:ext cx="2022950" cy="360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660457" y="2562038"/>
            <a:ext cx="2022950" cy="269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950" y="1732188"/>
            <a:ext cx="2746076" cy="205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7247" y="0"/>
            <a:ext cx="5556749" cy="31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/>
          <p:nvPr>
            <p:ph idx="1" type="body"/>
          </p:nvPr>
        </p:nvSpPr>
        <p:spPr>
          <a:xfrm>
            <a:off x="112800" y="43598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Drying Experimentation</a:t>
            </a:r>
            <a:endParaRPr b="1" sz="2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Results</a:t>
            </a:r>
            <a:endParaRPr b="1" sz="2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4603600" y="3785625"/>
            <a:ext cx="1131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</a:t>
            </a:r>
            <a:endParaRPr/>
          </a:p>
        </p:txBody>
      </p:sp>
      <p:sp>
        <p:nvSpPr>
          <p:cNvPr id="344" name="Google Shape;344;p38"/>
          <p:cNvSpPr txBox="1"/>
          <p:nvPr/>
        </p:nvSpPr>
        <p:spPr>
          <a:xfrm>
            <a:off x="8020550" y="3785625"/>
            <a:ext cx="11319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FUTURE DIRECTIONS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Trends and Market Size</a:t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58175"/>
            <a:ext cx="750570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50" y="1465813"/>
            <a:ext cx="83820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/>
          <p:nvPr/>
        </p:nvSpPr>
        <p:spPr>
          <a:xfrm>
            <a:off x="1640575" y="1486750"/>
            <a:ext cx="5990100" cy="353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title"/>
          </p:nvPr>
        </p:nvSpPr>
        <p:spPr>
          <a:xfrm>
            <a:off x="346650" y="61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Sustainability, Ethical, Global, and Societal Issues</a:t>
            </a:r>
            <a:endParaRPr sz="2400"/>
          </a:p>
        </p:txBody>
      </p:sp>
      <p:sp>
        <p:nvSpPr>
          <p:cNvPr id="363" name="Google Shape;363;p41"/>
          <p:cNvSpPr txBox="1"/>
          <p:nvPr/>
        </p:nvSpPr>
        <p:spPr>
          <a:xfrm>
            <a:off x="449025" y="1775425"/>
            <a:ext cx="3832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Acid Whey Generation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Pre-Fermentation Concentration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Water Consumption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Pasteurization - Milk Regeneration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Fermentation - Water jacket reuses water from earlier in the process for heat exchange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4799825" y="1612500"/>
            <a:ext cx="34245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Access to probiotics and animal proteins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Dried product allows easier transport</a:t>
            </a:r>
            <a:endParaRPr/>
          </a:p>
        </p:txBody>
      </p:sp>
      <p:sp>
        <p:nvSpPr>
          <p:cNvPr id="365" name="Google Shape;365;p41"/>
          <p:cNvSpPr txBox="1"/>
          <p:nvPr/>
        </p:nvSpPr>
        <p:spPr>
          <a:xfrm>
            <a:off x="346650" y="139275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Processing: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4663475" y="139275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Final Product</a:t>
            </a: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32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and Process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Size and Process Flow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25" y="1244250"/>
            <a:ext cx="6482349" cy="3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38" y="1848675"/>
            <a:ext cx="7773224" cy="24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into Next Semester . . . </a:t>
            </a:r>
            <a:endParaRPr/>
          </a:p>
        </p:txBody>
      </p:sp>
      <p:sp>
        <p:nvSpPr>
          <p:cNvPr id="372" name="Google Shape;372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Accurate equipment for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Bacterial cultures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Scaling up to pilot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AND SEE YOU NEXT YEAR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idx="1" type="body"/>
          </p:nvPr>
        </p:nvSpPr>
        <p:spPr>
          <a:xfrm>
            <a:off x="727650" y="650475"/>
            <a:ext cx="43062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b="1" lang="en" sz="1000">
                <a:solidFill>
                  <a:srgbClr val="000000"/>
                </a:solidFill>
              </a:rPr>
              <a:t>Heat Treatment</a:t>
            </a:r>
            <a:r>
              <a:rPr lang="en" sz="1000"/>
              <a:t>: high temperature causes protein breakdown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❏"/>
            </a:pPr>
            <a:r>
              <a:rPr b="1" lang="en" sz="1000">
                <a:solidFill>
                  <a:srgbClr val="000000"/>
                </a:solidFill>
              </a:rPr>
              <a:t>Hydrostatic Pressure Processing</a:t>
            </a:r>
            <a:r>
              <a:rPr lang="en" sz="1000"/>
              <a:t>: breaking of ionic bonds with high pressure </a:t>
            </a:r>
            <a:endParaRPr sz="1000"/>
          </a:p>
        </p:txBody>
      </p:sp>
      <p:sp>
        <p:nvSpPr>
          <p:cNvPr id="383" name="Google Shape;383;p44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1: Pasteurization</a:t>
            </a:r>
            <a:endParaRPr sz="2000"/>
          </a:p>
        </p:txBody>
      </p:sp>
      <p:pic>
        <p:nvPicPr>
          <p:cNvPr id="384" name="Google Shape;3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850" y="1449114"/>
            <a:ext cx="3942576" cy="68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825" y="2352924"/>
            <a:ext cx="3800174" cy="6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351" y="1395937"/>
            <a:ext cx="4061998" cy="17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/>
          <p:nvPr/>
        </p:nvSpPr>
        <p:spPr>
          <a:xfrm>
            <a:off x="852575" y="595850"/>
            <a:ext cx="341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p44"/>
          <p:cNvSpPr txBox="1"/>
          <p:nvPr/>
        </p:nvSpPr>
        <p:spPr>
          <a:xfrm>
            <a:off x="4918650" y="682275"/>
            <a:ext cx="4183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UV Light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breaks bonds in  DNA by causing thymine dimers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❏"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Pulsed Electric Field</a:t>
            </a: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adds a potential difference causing loss of cell permeability</a:t>
            </a:r>
            <a:endParaRPr sz="1000"/>
          </a:p>
        </p:txBody>
      </p:sp>
      <p:sp>
        <p:nvSpPr>
          <p:cNvPr id="389" name="Google Shape;389;p44"/>
          <p:cNvSpPr txBox="1"/>
          <p:nvPr/>
        </p:nvSpPr>
        <p:spPr>
          <a:xfrm>
            <a:off x="852575" y="521750"/>
            <a:ext cx="59067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Overall Goal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Removes pathogens and enzymes that degrade a product</a:t>
            </a:r>
            <a:endParaRPr sz="1300"/>
          </a:p>
        </p:txBody>
      </p:sp>
      <p:pic>
        <p:nvPicPr>
          <p:cNvPr id="390" name="Google Shape;39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824" y="3207774"/>
            <a:ext cx="2559056" cy="180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OPERATIONS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1: Pasteurization</a:t>
            </a:r>
            <a:endParaRPr sz="2000"/>
          </a:p>
        </p:txBody>
      </p:sp>
      <p:sp>
        <p:nvSpPr>
          <p:cNvPr id="110" name="Google Shape;110;p17"/>
          <p:cNvSpPr txBox="1"/>
          <p:nvPr/>
        </p:nvSpPr>
        <p:spPr>
          <a:xfrm>
            <a:off x="740450" y="774463"/>
            <a:ext cx="7845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Overall Goal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Removes pathogens and enzymes that degrade a product</a:t>
            </a:r>
            <a:endParaRPr sz="1600"/>
          </a:p>
        </p:txBody>
      </p:sp>
      <p:sp>
        <p:nvSpPr>
          <p:cNvPr id="111" name="Google Shape;111;p17"/>
          <p:cNvSpPr txBox="1"/>
          <p:nvPr/>
        </p:nvSpPr>
        <p:spPr>
          <a:xfrm>
            <a:off x="780125" y="235690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Alternatives: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723175" y="1635425"/>
            <a:ext cx="7047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Heat Treatment - high temperature causes protein break down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80125" y="1327225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Chosen Method: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723175" y="2860575"/>
            <a:ext cx="3572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Hydrostatic Pressure Processing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UV Light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Pulsed Electric Field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170" y="2127135"/>
            <a:ext cx="2465100" cy="279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209575" y="4917975"/>
            <a:ext cx="15930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Dairy processing handbook</a:t>
            </a:r>
            <a:endParaRPr sz="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1: Pasteurization</a:t>
            </a:r>
            <a:endParaRPr sz="20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49" y="1395917"/>
            <a:ext cx="6658224" cy="28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78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Process and Equipment Sizing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1: Pasteurization</a:t>
            </a:r>
            <a:endParaRPr sz="2000"/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78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Mass and Energy Balance</a:t>
            </a:r>
            <a:endParaRPr sz="18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1449132"/>
            <a:ext cx="6474375" cy="112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5" y="2933337"/>
            <a:ext cx="6240526" cy="112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1: Pasteurization</a:t>
            </a:r>
            <a:endParaRPr sz="2000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875" y="1663425"/>
            <a:ext cx="3062424" cy="8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550" y="2890625"/>
            <a:ext cx="1860753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700" y="3566350"/>
            <a:ext cx="1857618" cy="4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785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 Equations and Performance Curve</a:t>
            </a:r>
            <a:endParaRPr sz="18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950" y="1454175"/>
            <a:ext cx="4453001" cy="30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669625" y="-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Unit Operation 2: Concentration</a:t>
            </a:r>
            <a:endParaRPr sz="2000"/>
          </a:p>
        </p:txBody>
      </p:sp>
      <p:sp>
        <p:nvSpPr>
          <p:cNvPr id="147" name="Google Shape;147;p21"/>
          <p:cNvSpPr txBox="1"/>
          <p:nvPr/>
        </p:nvSpPr>
        <p:spPr>
          <a:xfrm>
            <a:off x="4971600" y="666800"/>
            <a:ext cx="2856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Milk Concentration for texture enhancement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780125" y="235690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Alternatives: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723175" y="2860575"/>
            <a:ext cx="3572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Ultrafiltration - membrane pore size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Nanofiltration - membrane pore size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Centrifugation - separation of milk components by weight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Reverse Osmosis - additional water removal in conjunction with filtration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723175" y="1635425"/>
            <a:ext cx="7047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❏"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Crossflow Microfiltration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3175" y="620875"/>
            <a:ext cx="3356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Protein fractionation to remove whey &amp; retain casein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780125" y="418700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Goals: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780125" y="1327225"/>
            <a:ext cx="2433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Chosen Method: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120" y="1644635"/>
            <a:ext cx="4207668" cy="2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6796225" y="3605775"/>
            <a:ext cx="1562100" cy="43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4652125" y="4037475"/>
            <a:ext cx="21441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Porex Filtration Group</a:t>
            </a:r>
            <a:endParaRPr i="1"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